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consolata" panose="00000509000000000000" pitchFamily="49" charset="0"/>
      <p:regular r:id="rId14"/>
      <p:bold r:id="rId15"/>
    </p:embeddedFont>
    <p:embeddedFont>
      <p:font typeface="Montserrat Black" pitchFamily="2" charset="0"/>
      <p:regular r:id="rId16"/>
      <p:bold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1" autoAdjust="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9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30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6007D-2FB0-C611-895A-0A994563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E6153-49E7-D166-74F8-FAEA1C238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758A6-70F0-87C2-F047-DF0080E9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0E09-5890-D6A9-FFCE-4FB5C0C3F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5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개인 맞춤형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식품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알레르기</a:t>
            </a:r>
            <a:endParaRPr lang="en-US" sz="4450" b="1" dirty="0">
              <a:solidFill>
                <a:srgbClr val="151617"/>
              </a:solidFill>
              <a:latin typeface="Montserrat Black" pitchFamily="34" charset="0"/>
              <a:ea typeface="Montserrat Black" pitchFamily="34" charset="-122"/>
              <a:cs typeface="Montserrat Black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정보</a:t>
            </a: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통합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데이터베이스 기말 프로젝트 발표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인공지능학과 </a:t>
            </a:r>
            <a:r>
              <a:rPr lang="en-US" altLang="ko-KR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21012047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강민성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결론 및 성과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안정적인 시스템 설계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3790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보안과 데이터 무결성을 고려했습니다.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3383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 처리 파이프라인 구현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4529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수집부터 분석까지 전체 과정을 구현했습니다.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3729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개인화</a:t>
            </a: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정보 시스템 구축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47561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제품-알레르기 검색 및 맞춤 알림을 제공합니다.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본 프로젝트는 사용자에게 정확하고 개인화된 식품 알레르기 정보를 제공하는 시스템을 성공적으로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구현했습니다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다양한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기술을 통합하여 실제 문제를 해결하는 데 기여했습니다.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5F7FA-4578-F1C2-DFA0-F524E0AA5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816AEF-11AB-260A-5814-8C4C93E46C39}"/>
              </a:ext>
            </a:extLst>
          </p:cNvPr>
          <p:cNvSpPr/>
          <p:nvPr/>
        </p:nvSpPr>
        <p:spPr>
          <a:xfrm>
            <a:off x="5675477" y="3760410"/>
            <a:ext cx="3279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감사합니다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32009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1456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ko-KR" alt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프로젝트 배경</a:t>
            </a: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 흩어져 있는 식품 알레르기 정보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56151"/>
            <a:ext cx="6342102" cy="45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프로젝트 동기 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미디어 속 알레르기 사고 장면을 통해 정보 부재의 위험성 인식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현실의 문제 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: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제조사별로 정보가 분산되어 소비자의 정보 접근성 저하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기존 서비스의 한계 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: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바코드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/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이미지 스캔 기반 앱은 소비자가 실제 제품 소지 시에만 사용 가능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484"/>
            <a:ext cx="9017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해결 방안: 프로젝트 목표 및 핵심 기능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2089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530906" y="3363397"/>
            <a:ext cx="426708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목표: </a:t>
            </a:r>
            <a:r>
              <a:rPr lang="en-US" sz="26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분산된</a:t>
            </a: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6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식품</a:t>
            </a: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65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</a:t>
            </a: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통합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92477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흩어진 식품 데이터를 수집하여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통합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DB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구축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및</a:t>
            </a:r>
            <a:endParaRPr lang="en-US" altLang="ko-KR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사용자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맞춤형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정보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제공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320891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8194000" y="3363397"/>
            <a:ext cx="48442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핵심 기능 1: 데이터 통합 DB 구축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94000" y="392477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웹 크롤링과 OCR을 통해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통합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데이터베이스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구축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530906" y="5146715"/>
            <a:ext cx="42629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핵심 기능 2: </a:t>
            </a:r>
            <a:r>
              <a:rPr lang="ko-KR" alt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상세 정보 조회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5708094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제품명으로 검색 시</a:t>
            </a:r>
            <a:r>
              <a:rPr lang="en-US" altLang="ko-KR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해당 제품의 알레르기 유발 물질</a:t>
            </a:r>
            <a:r>
              <a:rPr lang="en-US" altLang="ko-KR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</a:rPr>
              <a:t>대체 식품</a:t>
            </a:r>
            <a:r>
              <a:rPr lang="en-US" altLang="ko-KR" sz="1750" dirty="0">
                <a:solidFill>
                  <a:srgbClr val="151617"/>
                </a:solidFill>
                <a:latin typeface="Inconsolata" pitchFamily="34" charset="0"/>
              </a:rPr>
              <a:t>,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</a:rPr>
              <a:t>교차 </a:t>
            </a:r>
            <a:r>
              <a:rPr lang="ko-KR" altLang="en-US" sz="1750" dirty="0" err="1">
                <a:solidFill>
                  <a:srgbClr val="151617"/>
                </a:solidFill>
                <a:latin typeface="Inconsolata" pitchFamily="34" charset="0"/>
              </a:rPr>
              <a:t>반응군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</a:rPr>
              <a:t> 등 종합적인 정보 제공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510420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8194000" y="5146715"/>
            <a:ext cx="49928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핵심 기능 3: 개인 맞춤형 위험 경고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94000" y="570809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사용자 알레르기 정보 기반의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맞춤형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경고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제공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3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시스템 전체 구조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27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본 시스템은 데이터 수집, 저장, 활용 및 분석, 서비스 제공의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단계로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구성됩니다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90825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4153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웹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크롤러를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통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한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오뚜기몰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데이터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수집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790825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924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 저장 및 모델링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41531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MySQL DB에 10개의 정규화된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테이블로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저장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활용 및 분석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애플리케이션으로 데이터 활용 및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분석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가능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서비스 제공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일반 사용자 및 관리자에게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맞춤형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서비스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제공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65213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데이터베이스 설계 (ERD)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5956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설계 핵심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: 10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개의 </a:t>
            </a:r>
            <a:r>
              <a:rPr lang="ko-KR" altLang="en-US" sz="20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정규화된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테이블로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>
              <a:lnSpc>
                <a:spcPts val="2550"/>
              </a:lnSpc>
            </a:pP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		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정보 중복 최소화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  <a:ea typeface="Inconsolata" pitchFamily="34" charset="-122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관계 해결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 :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연결 테이블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(</a:t>
            </a:r>
            <a:r>
              <a:rPr lang="en-US" altLang="ko-KR" sz="2000" dirty="0" err="1">
                <a:solidFill>
                  <a:srgbClr val="151617"/>
                </a:solidFill>
                <a:latin typeface="Inconsolata" pitchFamily="34" charset="0"/>
              </a:rPr>
              <a:t>Food_Allergy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, 			</a:t>
            </a:r>
            <a:r>
              <a:rPr lang="en-US" altLang="ko-KR" sz="2000" dirty="0" err="1">
                <a:solidFill>
                  <a:srgbClr val="151617"/>
                </a:solidFill>
                <a:latin typeface="Inconsolata" pitchFamily="34" charset="0"/>
              </a:rPr>
              <a:t>User_Allergies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등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)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을 활용하여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algn="l">
              <a:lnSpc>
                <a:spcPts val="2550"/>
              </a:lnSpc>
            </a:pP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		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다대다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(M:N)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관계를 명확하게 해결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endParaRPr lang="en-US" sz="2000" dirty="0">
              <a:solidFill>
                <a:srgbClr val="151617"/>
              </a:solidFill>
              <a:latin typeface="Inconsolata" pitchFamily="34" charset="0"/>
            </a:endParaRPr>
          </a:p>
          <a:p>
            <a:pPr marL="342900" indent="-342900" algn="l">
              <a:lnSpc>
                <a:spcPts val="2550"/>
              </a:lnSpc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무결성 확보 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: FOREIGN KEY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와 </a:t>
            </a: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ON DELETE CASCADE 		 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제약조건으로 데이터의 일관성 및</a:t>
            </a:r>
            <a:endParaRPr lang="en-US" altLang="ko-KR" sz="2000" dirty="0">
              <a:solidFill>
                <a:srgbClr val="151617"/>
              </a:solidFill>
              <a:latin typeface="Inconsolata" pitchFamily="34" charset="0"/>
            </a:endParaRPr>
          </a:p>
          <a:p>
            <a:pPr algn="l">
              <a:lnSpc>
                <a:spcPts val="2550"/>
              </a:lnSpc>
            </a:pPr>
            <a:r>
              <a:rPr lang="en-US" altLang="ko-KR" sz="2000" dirty="0">
                <a:solidFill>
                  <a:srgbClr val="151617"/>
                </a:solidFill>
                <a:latin typeface="Inconsolata" pitchFamily="34" charset="0"/>
              </a:rPr>
              <a:t>		  </a:t>
            </a:r>
            <a:r>
              <a:rPr lang="ko-KR" altLang="en-US" sz="2000" dirty="0">
                <a:solidFill>
                  <a:srgbClr val="151617"/>
                </a:solidFill>
                <a:latin typeface="Inconsolata" pitchFamily="34" charset="0"/>
              </a:rPr>
              <a:t>안전성 확보</a:t>
            </a:r>
            <a:endParaRPr lang="en-US" sz="2000" dirty="0"/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8E8F96-68D5-2411-00B9-9F212AAF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706047"/>
            <a:ext cx="7039627" cy="55709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4119"/>
            <a:ext cx="9584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핵심 구현 ①: 데이터 수집의 기술적 과제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36526"/>
            <a:ext cx="6407944" cy="2118955"/>
          </a:xfrm>
          <a:prstGeom prst="roundRect">
            <a:avLst>
              <a:gd name="adj" fmla="val 43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28224" y="3870960"/>
            <a:ext cx="48745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과제 1: AJAX 비동기 통신 크롤링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28224" y="443234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requests.Session과 POST 요청으로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동적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콘텐츠를</a:t>
            </a:r>
            <a:endParaRPr lang="en-US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수집했습니다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636526"/>
            <a:ext cx="6408063" cy="2118955"/>
          </a:xfrm>
          <a:prstGeom prst="roundRect">
            <a:avLst>
              <a:gd name="adj" fmla="val 43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7662982" y="3870960"/>
            <a:ext cx="54167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과제 2: 이미지 내 텍스트 추출 (OCR)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62982" y="4432340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웹 </a:t>
            </a:r>
            <a:r>
              <a:rPr lang="ko-KR" alt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크롤링을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통해 가져온 상세정보 이미지에</a:t>
            </a:r>
            <a:endParaRPr lang="en-US" altLang="ko-KR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Pytesseract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를 사용하여 이미지 속 알레르기 정보를</a:t>
            </a:r>
            <a:endParaRPr lang="en-US" altLang="ko-KR" sz="1750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추출했습니다</a:t>
            </a:r>
            <a:r>
              <a:rPr lang="en-US" altLang="ko-KR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568" y="430173"/>
            <a:ext cx="5414724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핵심 구현 ②: 보안과 데이터 분석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1207121" y="5765044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보안 강화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207121" y="6138360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bcrypt 라이브러리를 사용해 비밀번호를 단방향 </a:t>
            </a:r>
            <a:r>
              <a:rPr lang="en-US" sz="1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해싱했습니다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안전한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인증 절차를 구현하여 시스템 보안을 강화했습니다.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951984" y="5767795"/>
            <a:ext cx="2346841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데이터 분석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951984" y="6141111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JOIN, GROUP BY, COUNT 등 집계 쿼리를 </a:t>
            </a:r>
            <a:r>
              <a:rPr lang="en-US" sz="140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활용했습니다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'최다 등록 알레르기 순위' 등 유의미한 통계 정보를 도출했습니다.</a:t>
            </a:r>
            <a:endParaRPr 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D676F0-9A79-92B1-5437-581E51A2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21" y="2193294"/>
            <a:ext cx="5581002" cy="19215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026480-C456-85CE-1109-DF41BF584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279" y="1680569"/>
            <a:ext cx="6125346" cy="2946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6220"/>
            <a:ext cx="85897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주요 기능 시연 ① - 사용자 시나리오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3837"/>
            <a:ext cx="6436400" cy="22681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20604" y="2817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회원가입 및 로그인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307884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사용자가 시스템에 회원가입 후 로그인합니다.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749148"/>
            <a:ext cx="6436400" cy="22681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7627025" y="3202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알레르기 등록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3693194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'우유' 성분을 개인 알레르기 정보로 등록합니다.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07783"/>
            <a:ext cx="6436400" cy="22681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020604" y="4861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제품 검색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351830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통합 </a:t>
            </a:r>
            <a:r>
              <a:rPr 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시스템에서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＇</a:t>
            </a:r>
            <a:r>
              <a:rPr lang="ko-KR" altLang="en-US" sz="1750" dirty="0" err="1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진라면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매운맛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＇</a:t>
            </a:r>
            <a:r>
              <a:rPr lang="ko-KR" alt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을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검색합니다.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793094"/>
            <a:ext cx="6436400" cy="226814"/>
          </a:xfrm>
          <a:prstGeom prst="roundRect">
            <a:avLst>
              <a:gd name="adj" fmla="val 403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7627025" y="5246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맞춤형 경고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737140"/>
            <a:ext cx="5982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검색 결과 하단에 경고 메시지가 출력됩니다.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67186" y="635519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주의! OOO님께서 등록하신 '우유' 성분이 포함되어 있습니다!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27025" y="6355194"/>
            <a:ext cx="30480" cy="725805"/>
          </a:xfrm>
          <a:prstGeom prst="rect">
            <a:avLst/>
          </a:prstGeom>
          <a:solidFill>
            <a:srgbClr val="151617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952" y="443865"/>
            <a:ext cx="5491758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주요 기능 시연 ② - 활용 및 관리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7851" y="6739025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상세 정보 조회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17851" y="7203011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/>
              <a:t>‘’</a:t>
            </a:r>
            <a:r>
              <a:rPr lang="ko-KR" altLang="en-US" sz="1400" dirty="0" err="1"/>
              <a:t>진라면</a:t>
            </a:r>
            <a:r>
              <a:rPr lang="ko-KR" altLang="en-US" sz="1400" dirty="0"/>
              <a:t> 매운맛</a:t>
            </a:r>
            <a:r>
              <a:rPr lang="en-US" altLang="ko-KR" sz="1400" dirty="0"/>
              <a:t>＇</a:t>
            </a:r>
            <a:r>
              <a:rPr lang="ko-KR" altLang="en-US" sz="1400" dirty="0"/>
              <a:t>을 검색하면 식품 알레르기 유발 물질 정보가  제공됩니다</a:t>
            </a:r>
            <a:r>
              <a:rPr lang="en-US" altLang="ko-KR" sz="1400" dirty="0"/>
              <a:t>.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572648" y="6739025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관리자</a:t>
            </a: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2400" b="1" dirty="0" err="1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통계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72648" y="7203011"/>
            <a:ext cx="6553319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관리자 로그인 후 '최다 등록 알레르기 TOP 5' 통계를 조회합니다.</a:t>
            </a:r>
            <a:endParaRPr 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DADA11-0064-4F3E-5B65-EBCE81B8C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7" y="1264124"/>
            <a:ext cx="5666865" cy="48652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8FB6BF9-7076-20E0-2E1B-582A02336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648" y="1410168"/>
            <a:ext cx="5841140" cy="45749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543</Words>
  <Application>Microsoft Office PowerPoint</Application>
  <PresentationFormat>사용자 지정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Montserrat Black</vt:lpstr>
      <vt:lpstr>Wingdings</vt:lpstr>
      <vt:lpstr>Arial</vt:lpstr>
      <vt:lpstr>Inconsolata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민성 강</cp:lastModifiedBy>
  <cp:revision>2</cp:revision>
  <dcterms:created xsi:type="dcterms:W3CDTF">2025-06-22T06:38:22Z</dcterms:created>
  <dcterms:modified xsi:type="dcterms:W3CDTF">2025-06-22T08:51:59Z</dcterms:modified>
</cp:coreProperties>
</file>